
<file path=[Content_Types].xml><?xml version="1.0" encoding="utf-8"?>
<Types xmlns="http://schemas.openxmlformats.org/package/2006/content-types">
  <Default Extension="bin" ContentType="application/vnd.openxmlformats-officedocument.oleObject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wmf" ContentType="image/x-w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2" autoAdjust="0"/>
  </p:normalViewPr>
  <p:slideViewPr>
    <p:cSldViewPr>
      <p:cViewPr varScale="1">
        <p:scale>
          <a:sx n="126" d="100"/>
          <a:sy n="126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CD768-4B91-4C8A-BD36-86F965DE506C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1E87-0F0D-4B63-A65A-37460A22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3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67F2-0885-44EA-8D96-1DC55BA05B01}" type="datetime1">
              <a:rPr lang="ru-RU" smtClean="0"/>
              <a:t>10.05.2013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228-C420-411A-84A8-E25589DD213E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D5A-AF35-4931-9CE1-424E48D4E397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2F62-B9E6-4472-8702-F961A506008A}" type="datetime1">
              <a:rPr lang="ru-RU" smtClean="0"/>
              <a:t>10.05.2013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23-3F76-4DAD-ACB4-2E569F680A7B}" type="datetime1">
              <a:rPr lang="ru-RU" smtClean="0"/>
              <a:t>10.05.2013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AC91-7BC2-441D-9143-934339B89E56}" type="datetime1">
              <a:rPr lang="ru-RU" smtClean="0"/>
              <a:t>10.05.2013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EA05-6884-4219-B9F8-5BC9503C880A}" type="datetime1">
              <a:rPr lang="ru-RU" smtClean="0"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781D-C572-49F9-BB3B-94D942BB28CF}" type="datetime1">
              <a:rPr lang="ru-RU" smtClean="0"/>
              <a:t>10.05.2013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B93B-D864-495E-BAB0-25832AC57CC4}" type="datetime1">
              <a:rPr lang="ru-RU" smtClean="0"/>
              <a:t>10.05.2013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DCD-AB9E-4D9C-9730-E24C7AF2D58A}" type="datetime1">
              <a:rPr lang="ru-RU" smtClean="0"/>
              <a:t>10.05.2013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9C4-398D-45FD-87D6-C6B50392A4A6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06808B-7F2A-4016-8208-8D0726B8F18F}" type="datetime1">
              <a:rPr lang="ru-RU" smtClean="0"/>
              <a:t>10.05.2013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5846"/>
            <a:ext cx="6840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/>
              <a:t>Предмет изучения радиоэкологии</a:t>
            </a:r>
            <a:endParaRPr lang="ru-RU" sz="2800" dirty="0"/>
          </a:p>
          <a:p>
            <a:pPr algn="just"/>
            <a:endParaRPr lang="ru-RU" sz="2800" b="1" i="1" dirty="0" smtClean="0"/>
          </a:p>
          <a:p>
            <a:pPr algn="just"/>
            <a:r>
              <a:rPr lang="ru-RU" b="1" i="1" dirty="0" smtClean="0"/>
              <a:t>Радиоэкология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dirty="0"/>
              <a:t>это наука, которая изучает особенности существования организмов и сообществ организмов, их взаимоотношения между собой и с окружающей средой в условиях постоянного воздействия ионизирующего излучения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Радиоэкология изучает:</a:t>
            </a:r>
            <a:endParaRPr lang="ru-RU" b="1" dirty="0"/>
          </a:p>
          <a:p>
            <a:pPr algn="just"/>
            <a:r>
              <a:rPr lang="ru-RU" dirty="0"/>
              <a:t>Источники ионизирующих излучений в экосистемах и их происхождение, содержание радионуклидов в отдельных компонентах экосистем, степень облучения живых организмов</a:t>
            </a:r>
          </a:p>
          <a:p>
            <a:pPr algn="just"/>
            <a:r>
              <a:rPr lang="ru-RU" dirty="0"/>
              <a:t>Процессы перераспределения радионуклидов между компонентами экосистем между экосистемами. Особенности поступления радионуклидов в живые организмы, закономерности их перераспределения внутри организмов, выведение радиоактивных продуктов из организмов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02999"/>
              </p:ext>
            </p:extLst>
          </p:nvPr>
        </p:nvGraphicFramePr>
        <p:xfrm>
          <a:off x="702072" y="260648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72" y="260648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История открытия ионизирующих излучений. </a:t>
            </a:r>
            <a:endParaRPr lang="ru-RU" sz="280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1895</a:t>
            </a:r>
            <a:r>
              <a:rPr lang="ru-RU" dirty="0"/>
              <a:t>	</a:t>
            </a:r>
            <a:r>
              <a:rPr lang="ru-RU" b="1" dirty="0"/>
              <a:t>год – </a:t>
            </a:r>
            <a:r>
              <a:rPr lang="ru-RU" dirty="0"/>
              <a:t>Открытие В.К. Рентгеном проникающего излучения, которое позднее назвали рентгеновским</a:t>
            </a:r>
          </a:p>
          <a:p>
            <a:r>
              <a:rPr lang="ru-RU" b="1" dirty="0"/>
              <a:t>1896</a:t>
            </a:r>
            <a:r>
              <a:rPr lang="ru-RU" dirty="0"/>
              <a:t>	</a:t>
            </a:r>
            <a:r>
              <a:rPr lang="ru-RU" b="1" dirty="0"/>
              <a:t>год – </a:t>
            </a:r>
            <a:r>
              <a:rPr lang="ru-RU" dirty="0"/>
              <a:t>Открытие А. Беккерелем ионизирующего излучения природных соединений урана</a:t>
            </a:r>
          </a:p>
          <a:p>
            <a:r>
              <a:rPr lang="ru-RU" b="1" dirty="0"/>
              <a:t>1898 год – </a:t>
            </a:r>
            <a:r>
              <a:rPr lang="ru-RU" dirty="0"/>
              <a:t>Открытие Пьером и Марией Кюри радия и полония. Введение понятия </a:t>
            </a:r>
            <a:r>
              <a:rPr lang="ru-RU" i="1" dirty="0"/>
              <a:t>«радиоактивность»</a:t>
            </a:r>
            <a:endParaRPr lang="ru-RU" dirty="0"/>
          </a:p>
          <a:p>
            <a:r>
              <a:rPr lang="ru-RU" b="1" dirty="0"/>
              <a:t>1928 год – </a:t>
            </a:r>
            <a:r>
              <a:rPr lang="ru-RU" dirty="0"/>
              <a:t>Создание Международного комитета по защите от рентгеновского излучения и излучения радия </a:t>
            </a:r>
            <a:r>
              <a:rPr lang="ru-RU" i="1" dirty="0"/>
              <a:t>(МКЗРИР), </a:t>
            </a:r>
            <a:r>
              <a:rPr lang="ru-RU" dirty="0"/>
              <a:t>который в 1950 году в связи с возрастающим использованием искусственных источников ионизирующих излучений был реорганизован в Международную Комиссию по радиологической защите </a:t>
            </a:r>
            <a:r>
              <a:rPr lang="ru-RU" i="1" dirty="0"/>
              <a:t>(МКРЗ). </a:t>
            </a:r>
            <a:r>
              <a:rPr lang="ru-RU" dirty="0"/>
              <a:t>Комиссия обобщает данные по воздействию излучений на организм человека и разрабатывает рекомендации, помогающие обеспечить единую основу для разработки нацио­нальных и региональных регламентов на облучение человека. В отдельных странах имеются свои организации подобного рода. В нашей стране это Национальная Комиссия по радиационной защите при Совете Министров Республики Беларусь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3832"/>
              </p:ext>
            </p:extLst>
          </p:nvPr>
        </p:nvGraphicFramePr>
        <p:xfrm>
          <a:off x="251520" y="332656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2656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217" y="39739"/>
            <a:ext cx="7782207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История открытия ионизирующих излучений. </a:t>
            </a:r>
          </a:p>
          <a:p>
            <a:pPr algn="ctr"/>
            <a:endParaRPr lang="ru-RU" sz="2800" b="1" dirty="0"/>
          </a:p>
          <a:p>
            <a:pPr algn="ctr"/>
            <a:endParaRPr lang="ru-RU" b="1" dirty="0" smtClean="0"/>
          </a:p>
          <a:p>
            <a:pPr algn="just"/>
            <a:r>
              <a:rPr lang="ru-RU" b="1" dirty="0"/>
              <a:t>1934 год – </a:t>
            </a:r>
            <a:r>
              <a:rPr lang="ru-RU" dirty="0"/>
              <a:t>Открытие Фредериком и </a:t>
            </a:r>
            <a:r>
              <a:rPr lang="ru-RU" dirty="0" err="1"/>
              <a:t>Ирэн</a:t>
            </a:r>
            <a:r>
              <a:rPr lang="ru-RU" dirty="0"/>
              <a:t> </a:t>
            </a:r>
            <a:r>
              <a:rPr lang="ru-RU" dirty="0" err="1"/>
              <a:t>Жолио</a:t>
            </a:r>
            <a:r>
              <a:rPr lang="ru-RU" dirty="0"/>
              <a:t>-Кюри искусственной радиоактивности</a:t>
            </a:r>
          </a:p>
          <a:p>
            <a:pPr algn="just"/>
            <a:r>
              <a:rPr lang="ru-RU" b="1" dirty="0"/>
              <a:t>1945 год – </a:t>
            </a:r>
            <a:r>
              <a:rPr lang="ru-RU" dirty="0"/>
              <a:t>Первое испытание атомного оружия. Атомная бомбардировка японских городов Хиросима и Нагасаки</a:t>
            </a:r>
          </a:p>
          <a:p>
            <a:pPr algn="just"/>
            <a:r>
              <a:rPr lang="ru-RU" b="1" dirty="0"/>
              <a:t>1955</a:t>
            </a:r>
            <a:r>
              <a:rPr lang="ru-RU" dirty="0"/>
              <a:t>	</a:t>
            </a:r>
            <a:r>
              <a:rPr lang="ru-RU" b="1" dirty="0"/>
              <a:t>год – </a:t>
            </a:r>
            <a:r>
              <a:rPr lang="ru-RU" dirty="0"/>
              <a:t>Образование Научного Комитета ООН по действию атомной радиации (НКДАР ООН). Комитет предназначен для сбора, изучения и распространения информации по уровням ионизирующего излучения естественного и антропогенного происхождения, наблюдающимся в окружающей среде, а также по последствиям воздействия такого излучения для человека и окружающей среды</a:t>
            </a:r>
          </a:p>
          <a:p>
            <a:pPr algn="just"/>
            <a:r>
              <a:rPr lang="ru-RU" b="1" dirty="0"/>
              <a:t>1956</a:t>
            </a:r>
            <a:r>
              <a:rPr lang="ru-RU" dirty="0"/>
              <a:t>	</a:t>
            </a:r>
            <a:r>
              <a:rPr lang="ru-RU" b="1" dirty="0"/>
              <a:t>год – </a:t>
            </a:r>
            <a:r>
              <a:rPr lang="ru-RU" dirty="0"/>
              <a:t>Первое появление в научной печати термина «радиоэкология»</a:t>
            </a:r>
          </a:p>
          <a:p>
            <a:pPr algn="just"/>
            <a:r>
              <a:rPr lang="ru-RU" b="1" dirty="0"/>
              <a:t>1957</a:t>
            </a:r>
            <a:r>
              <a:rPr lang="ru-RU" dirty="0"/>
              <a:t>	</a:t>
            </a:r>
            <a:r>
              <a:rPr lang="ru-RU" b="1" dirty="0"/>
              <a:t>год – </a:t>
            </a:r>
            <a:r>
              <a:rPr lang="ru-RU" dirty="0"/>
              <a:t>Создание Международного Агентства по Атомной Энергии (МАГАТЭ)</a:t>
            </a:r>
          </a:p>
          <a:p>
            <a:pPr algn="just"/>
            <a:r>
              <a:rPr lang="ru-RU" b="1" dirty="0"/>
              <a:t>1963 год – </a:t>
            </a:r>
            <a:r>
              <a:rPr lang="ru-RU" dirty="0"/>
              <a:t>Международный договор об ограничении испытаний и ядерного оружия (в атмосфере, под водой и в Космосе</a:t>
            </a:r>
          </a:p>
          <a:p>
            <a:pPr algn="just"/>
            <a:r>
              <a:rPr lang="ru-RU" b="1" dirty="0"/>
              <a:t>1986 год – </a:t>
            </a:r>
            <a:r>
              <a:rPr lang="ru-RU" dirty="0"/>
              <a:t>Катастрофа на Чернобыльской АЭС.</a:t>
            </a:r>
          </a:p>
          <a:p>
            <a:pPr algn="just"/>
            <a:r>
              <a:rPr lang="ru-RU" dirty="0"/>
              <a:t> 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15093"/>
              </p:ext>
            </p:extLst>
          </p:nvPr>
        </p:nvGraphicFramePr>
        <p:xfrm>
          <a:off x="107504" y="404664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4664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6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4168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Основные разделы радиоэкологии</a:t>
            </a:r>
            <a:r>
              <a:rPr lang="ru-RU" sz="2800" b="1" dirty="0" smtClean="0"/>
              <a:t>.</a:t>
            </a:r>
          </a:p>
          <a:p>
            <a:pPr algn="ctr"/>
            <a:endParaRPr lang="ru-RU" sz="2800" dirty="0"/>
          </a:p>
          <a:p>
            <a:r>
              <a:rPr lang="ru-RU" dirty="0"/>
              <a:t> </a:t>
            </a:r>
            <a:r>
              <a:rPr lang="ru-RU" b="1" i="1" dirty="0"/>
              <a:t>Общая радиоэкология выявляет</a:t>
            </a:r>
            <a:r>
              <a:rPr lang="ru-RU" b="1" i="1" dirty="0" smtClean="0"/>
              <a:t>:</a:t>
            </a:r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/>
              <a:t> </a:t>
            </a:r>
            <a:r>
              <a:rPr lang="ru-RU" dirty="0"/>
              <a:t>источники и виды ионизирующего излучения природного и антропогенного происхождения,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dirty="0"/>
              <a:t>пути поступления и общие закономерности перераспределения радионуклидов между компонентами биосферы в зависимости от: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физической </a:t>
            </a:r>
            <a:r>
              <a:rPr lang="ru-RU" i="1" dirty="0"/>
              <a:t>и химической формы радиоактивных продуктов,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особенностей </a:t>
            </a:r>
            <a:r>
              <a:rPr lang="ru-RU" i="1" dirty="0"/>
              <a:t>природных компонентов,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способа </a:t>
            </a:r>
            <a:r>
              <a:rPr lang="ru-RU" i="1" dirty="0"/>
              <a:t>их взаимосвязи и взаимодействия.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55115"/>
              </p:ext>
            </p:extLst>
          </p:nvPr>
        </p:nvGraphicFramePr>
        <p:xfrm>
          <a:off x="414040" y="188640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40" y="188640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1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разделы радиоэкологии.</a:t>
            </a:r>
          </a:p>
          <a:p>
            <a:pPr algn="ctr"/>
            <a:endParaRPr lang="ru-RU" sz="2800" b="1" dirty="0" smtClean="0"/>
          </a:p>
          <a:p>
            <a:pPr algn="just"/>
            <a:r>
              <a:rPr lang="ru-RU" b="1" i="1" dirty="0"/>
              <a:t>Теоретическая радиоэкология: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dirty="0"/>
              <a:t>Анализирует процессы миграции радионуклидов в экосистемах (все шире используя методы математического моделирования).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Прогнозирует </a:t>
            </a:r>
            <a:r>
              <a:rPr lang="ru-RU" dirty="0"/>
              <a:t>изменение содержания радионуклидов в компонентах экосистем и степени облучения организмов с учетом: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характера </a:t>
            </a:r>
            <a:r>
              <a:rPr lang="ru-RU" i="1" dirty="0"/>
              <a:t>загрязнения,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условий </a:t>
            </a:r>
            <a:r>
              <a:rPr lang="ru-RU" i="1" dirty="0"/>
              <a:t>миграции радионуклидов,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скорости  </a:t>
            </a:r>
            <a:r>
              <a:rPr lang="ru-RU" i="1" dirty="0"/>
              <a:t>распада радионуклидов.</a:t>
            </a:r>
            <a:endParaRPr lang="ru-RU" dirty="0"/>
          </a:p>
          <a:p>
            <a:pPr algn="just"/>
            <a:r>
              <a:rPr lang="ru-RU" i="1" dirty="0" smtClean="0"/>
              <a:t> </a:t>
            </a:r>
            <a:r>
              <a:rPr lang="ru-RU" dirty="0"/>
              <a:t>Выявляет: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экосистемы</a:t>
            </a:r>
            <a:r>
              <a:rPr lang="ru-RU" i="1" dirty="0"/>
              <a:t>, накапливающие радионуклиды,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системы </a:t>
            </a:r>
            <a:r>
              <a:rPr lang="ru-RU" i="1" dirty="0"/>
              <a:t>с интенсивной миграцией радионуклидов,</a:t>
            </a: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/>
              <a:t>группы </a:t>
            </a:r>
            <a:r>
              <a:rPr lang="ru-RU" i="1" dirty="0"/>
              <a:t>живых организмов, испытывающие наибольшее воздействие ионизирующего излучения.</a:t>
            </a:r>
            <a:endParaRPr lang="ru-RU" dirty="0"/>
          </a:p>
          <a:p>
            <a:pPr algn="ctr"/>
            <a:endParaRPr lang="ru-RU" b="1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1049"/>
              </p:ext>
            </p:extLst>
          </p:nvPr>
        </p:nvGraphicFramePr>
        <p:xfrm>
          <a:off x="611560" y="332656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2656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1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52736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разделы радиоэкологии.</a:t>
            </a:r>
          </a:p>
          <a:p>
            <a:pPr algn="ctr"/>
            <a:endParaRPr lang="ru-RU" b="1" dirty="0" smtClean="0"/>
          </a:p>
          <a:p>
            <a:r>
              <a:rPr lang="ru-RU" sz="2400" b="1" i="1" dirty="0"/>
              <a:t>Экспериментальная радиоэкология </a:t>
            </a:r>
            <a:r>
              <a:rPr lang="ru-RU" sz="2400" dirty="0"/>
              <a:t>разрабатывает способы защиты живых организмов от ионизирующего излучения, которые:</a:t>
            </a:r>
            <a:r>
              <a:rPr lang="ru-RU" sz="2400" i="1" dirty="0"/>
              <a:t> 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/>
              <a:t>ограничивают </a:t>
            </a:r>
            <a:r>
              <a:rPr lang="ru-RU" sz="2400" i="1" dirty="0"/>
              <a:t>поступление радионуклидов в организмы,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/>
              <a:t>способствуют </a:t>
            </a:r>
            <a:r>
              <a:rPr lang="ru-RU" sz="2400" i="1" dirty="0"/>
              <a:t>выведению радионуклидов из организмов, 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/>
              <a:t>повышают </a:t>
            </a:r>
            <a:r>
              <a:rPr lang="ru-RU" sz="2400" i="1" dirty="0"/>
              <a:t>устойчивость организмов к облучению с помощью специальных препаратов-радиопротекторов</a:t>
            </a:r>
            <a:endParaRPr lang="ru-RU" sz="2400" dirty="0"/>
          </a:p>
          <a:p>
            <a:pPr algn="ctr"/>
            <a:endParaRPr lang="ru-RU" b="1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2241"/>
              </p:ext>
            </p:extLst>
          </p:nvPr>
        </p:nvGraphicFramePr>
        <p:xfrm>
          <a:off x="504553" y="312961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53" y="312961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9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5846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Структура радиоэкологии. </a:t>
            </a:r>
            <a:endParaRPr lang="ru-RU" sz="2800" b="1" i="1" dirty="0" smtClean="0"/>
          </a:p>
          <a:p>
            <a:pPr algn="just"/>
            <a:r>
              <a:rPr lang="ru-RU" dirty="0" smtClean="0"/>
              <a:t>Радиоэкология делится на разделы, изучающие </a:t>
            </a:r>
            <a:r>
              <a:rPr lang="ru-RU" dirty="0"/>
              <a:t>определенные экологические системы или определенные группы живых </a:t>
            </a:r>
            <a:r>
              <a:rPr lang="ru-RU" dirty="0" smtClean="0"/>
              <a:t>организмов</a:t>
            </a:r>
            <a:r>
              <a:rPr lang="en-US" dirty="0" smtClean="0"/>
              <a:t>: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 smtClean="0"/>
              <a:t>изучение воздействия </a:t>
            </a:r>
            <a:r>
              <a:rPr lang="ru-RU" b="1" i="1" dirty="0"/>
              <a:t>ионизирующих излучений на определенные природные и искусственно созданные человеком </a:t>
            </a:r>
            <a:r>
              <a:rPr lang="ru-RU" b="1" i="1" dirty="0" smtClean="0"/>
              <a:t>системы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гидрорадиоэкология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сельскохозяйственная </a:t>
            </a:r>
            <a:r>
              <a:rPr lang="ru-RU" dirty="0"/>
              <a:t>радиоэкология,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радиоэкология </a:t>
            </a:r>
            <a:r>
              <a:rPr lang="ru-RU" dirty="0"/>
              <a:t>леса,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радиоэкология </a:t>
            </a:r>
            <a:r>
              <a:rPr lang="ru-RU" dirty="0"/>
              <a:t>арктической зоны </a:t>
            </a:r>
            <a:r>
              <a:rPr lang="ru-RU" dirty="0" smtClean="0"/>
              <a:t>и т.д.</a:t>
            </a:r>
            <a:endParaRPr lang="en-US" dirty="0" smtClean="0"/>
          </a:p>
          <a:p>
            <a:endParaRPr lang="en-US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«</a:t>
            </a:r>
            <a:r>
              <a:rPr lang="ru-RU" b="1" dirty="0"/>
              <a:t>таксономические» разделы </a:t>
            </a:r>
            <a:r>
              <a:rPr lang="ru-RU" b="1" dirty="0" smtClean="0"/>
              <a:t>радиоэкологии </a:t>
            </a:r>
            <a:r>
              <a:rPr lang="ru-RU" b="1" dirty="0" smtClean="0"/>
              <a:t>изучают определенные группы организмов во взаимосвязи между собой и средой обитания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радиоэкология </a:t>
            </a:r>
            <a:r>
              <a:rPr lang="ru-RU" dirty="0"/>
              <a:t>растений,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радиоэкология </a:t>
            </a:r>
            <a:r>
              <a:rPr lang="ru-RU" dirty="0" smtClean="0"/>
              <a:t>животных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радиоэкология </a:t>
            </a:r>
            <a:r>
              <a:rPr lang="ru-RU" dirty="0" smtClean="0"/>
              <a:t>микроорганизмов </a:t>
            </a:r>
            <a:r>
              <a:rPr lang="ru-RU" dirty="0"/>
              <a:t>и т. д.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29028"/>
              </p:ext>
            </p:extLst>
          </p:nvPr>
        </p:nvGraphicFramePr>
        <p:xfrm>
          <a:off x="360537" y="188640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37" y="188640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5324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Основные экологические понятия,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используемые </a:t>
            </a:r>
            <a:r>
              <a:rPr lang="ru-RU" sz="2800" b="1" i="1" dirty="0"/>
              <a:t>в радиоэкологии.</a:t>
            </a:r>
            <a:endParaRPr lang="ru-RU" sz="2800" dirty="0"/>
          </a:p>
          <a:p>
            <a:pPr algn="just"/>
            <a:r>
              <a:rPr lang="ru-RU" b="1" i="1" dirty="0"/>
              <a:t> Популяция. </a:t>
            </a:r>
            <a:r>
              <a:rPr lang="ru-RU" dirty="0"/>
              <a:t>Совокупность относительно обособленных особей одного вида, объединенных общим местом длительного обитания, свободно скрещивающихся между собой и дающих плодовитое потомство, способных к саморегулированию для поддержания их определенной численности.</a:t>
            </a:r>
          </a:p>
          <a:p>
            <a:pPr algn="just"/>
            <a:r>
              <a:rPr lang="ru-RU" b="1" i="1" dirty="0"/>
              <a:t>Биоценоз. </a:t>
            </a:r>
            <a:r>
              <a:rPr lang="ru-RU" dirty="0"/>
              <a:t>Единое сообщество совместно обитающих групп различных организмов (растений животных, микроорганизмов), населяющих относительно однородное жизненное пространство</a:t>
            </a:r>
          </a:p>
          <a:p>
            <a:pPr algn="just"/>
            <a:r>
              <a:rPr lang="ru-RU" b="1" i="1" dirty="0"/>
              <a:t>Биосфера. </a:t>
            </a:r>
            <a:r>
              <a:rPr lang="ru-RU" dirty="0"/>
              <a:t>Совокупность всех экосистем планеты в пределах атмосферы, гидросферы и литосферы, охватывающая все биомы планеты.</a:t>
            </a:r>
          </a:p>
          <a:p>
            <a:pPr algn="just"/>
            <a:r>
              <a:rPr lang="ru-RU" b="1" i="1" dirty="0"/>
              <a:t>Экосистема. </a:t>
            </a:r>
            <a:r>
              <a:rPr lang="ru-RU" dirty="0"/>
              <a:t>Сообщество совместно обитающих живых организмов в совокупности с жизненным пространством, которое оно занимает и где осуществляется круговорот веществ и обмен энергией</a:t>
            </a:r>
          </a:p>
          <a:p>
            <a:pPr algn="just"/>
            <a:r>
              <a:rPr lang="ru-RU" b="1" i="1" dirty="0"/>
              <a:t>Жизнь. </a:t>
            </a:r>
            <a:r>
              <a:rPr lang="ru-RU" dirty="0"/>
              <a:t>Особая форма организации материи со специфическим обменом веществом и энергией с окружающей средой для поддержания и воспроизводства характерной структуры</a:t>
            </a:r>
          </a:p>
          <a:p>
            <a:pPr algn="just"/>
            <a:r>
              <a:rPr lang="ru-RU" b="1" i="1" dirty="0"/>
              <a:t>Биом. </a:t>
            </a:r>
            <a:r>
              <a:rPr lang="ru-RU" dirty="0"/>
              <a:t>Крупная экосистема, расположенная в определенной климатической и ландшафтно-географической зоне (например, тундра, степь, тайга, пустыня).</a:t>
            </a:r>
          </a:p>
          <a:p>
            <a:pPr algn="just"/>
            <a:r>
              <a:rPr lang="ru-RU" b="1" i="1" dirty="0"/>
              <a:t>Биогеоценоз.</a:t>
            </a:r>
            <a:r>
              <a:rPr lang="ru-RU" dirty="0"/>
              <a:t> Природный комплекс, включающий сообщество совместно обитающих живых организмов и среду их обитания, которые объединены обменом веществ и энергии на относительно однородном участке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93518"/>
              </p:ext>
            </p:extLst>
          </p:nvPr>
        </p:nvGraphicFramePr>
        <p:xfrm>
          <a:off x="0" y="0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FAC2959-F4B1-4308-BE4F-466210DD8388}"/>
</file>

<file path=customXml/itemProps2.xml><?xml version="1.0" encoding="utf-8"?>
<ds:datastoreItem xmlns:ds="http://schemas.openxmlformats.org/officeDocument/2006/customXml" ds:itemID="{01363CE4-15D2-4A48-91B3-E93595CD061D}"/>
</file>

<file path=customXml/itemProps3.xml><?xml version="1.0" encoding="utf-8"?>
<ds:datastoreItem xmlns:ds="http://schemas.openxmlformats.org/officeDocument/2006/customXml" ds:itemID="{4AE87695-8E52-422E-B83E-B0515DEA743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407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Трек</vt:lpstr>
      <vt:lpstr>CorelDRAW 12.0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9</cp:revision>
  <dcterms:created xsi:type="dcterms:W3CDTF">2013-05-10T10:44:48Z</dcterms:created>
  <dcterms:modified xsi:type="dcterms:W3CDTF">2013-05-10T11:23:18Z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